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73" r:id="rId4"/>
    <p:sldId id="269" r:id="rId5"/>
    <p:sldId id="270" r:id="rId6"/>
    <p:sldId id="265" r:id="rId7"/>
    <p:sldId id="266" r:id="rId8"/>
    <p:sldId id="267" r:id="rId9"/>
    <p:sldId id="271" r:id="rId10"/>
    <p:sldId id="272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3F"/>
    <a:srgbClr val="33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12879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3F3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sz="4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3200" b="1" i="1" dirty="0" smtClean="0">
                <a:latin typeface="Monotype Corsiva" pitchFamily="66" charset="0"/>
                <a:cs typeface="Arial" charset="0"/>
              </a:rPr>
              <a:t>МБДОУ  </a:t>
            </a:r>
            <a:r>
              <a:rPr lang="ru-RU" sz="3200" b="1" i="1" dirty="0" err="1" smtClean="0">
                <a:latin typeface="Monotype Corsiva" pitchFamily="66" charset="0"/>
                <a:cs typeface="Arial" charset="0"/>
              </a:rPr>
              <a:t>Чановский</a:t>
            </a:r>
            <a:r>
              <a:rPr lang="ru-RU" sz="3200" b="1" i="1" dirty="0" smtClean="0">
                <a:latin typeface="Monotype Corsiva" pitchFamily="66" charset="0"/>
                <a:cs typeface="Arial" charset="0"/>
              </a:rPr>
              <a:t> детский сад №5 </a:t>
            </a:r>
          </a:p>
          <a:p>
            <a:pPr algn="ctr">
              <a:defRPr/>
            </a:pPr>
            <a:r>
              <a:rPr lang="ru-RU" sz="3200" b="1" dirty="0" smtClean="0">
                <a:latin typeface="Monotype Corsiva" pitchFamily="66" charset="0"/>
              </a:rPr>
              <a:t>«</a:t>
            </a:r>
            <a:r>
              <a:rPr lang="ru-RU" sz="3200" b="1" i="1" dirty="0" smtClean="0">
                <a:latin typeface="Monotype Corsiva" pitchFamily="66" charset="0"/>
              </a:rPr>
              <a:t>Дидактическая игра как средство развития   речи  у детей дошкольного возраста». </a:t>
            </a:r>
            <a:endParaRPr lang="ru-RU" sz="3200" b="1" i="1" dirty="0">
              <a:latin typeface="Monotype Corsiva" pitchFamily="66" charset="0"/>
            </a:endParaRPr>
          </a:p>
        </p:txBody>
      </p:sp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971600" y="3789040"/>
            <a:ext cx="5400600" cy="214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400" b="1" i="1" dirty="0" smtClean="0">
                <a:latin typeface="Monotype Corsiva" pitchFamily="66" charset="0"/>
                <a:cs typeface="Arial" charset="0"/>
              </a:rPr>
              <a:t>Выполнила :воспитатель первой квалификационной категории </a:t>
            </a:r>
          </a:p>
          <a:p>
            <a:pPr algn="ctr">
              <a:lnSpc>
                <a:spcPct val="114000"/>
              </a:lnSpc>
            </a:pPr>
            <a:r>
              <a:rPr lang="ru-RU" sz="2400" b="1" i="1" dirty="0" smtClean="0">
                <a:latin typeface="Monotype Corsiva" pitchFamily="66" charset="0"/>
                <a:cs typeface="Arial" charset="0"/>
              </a:rPr>
              <a:t>Репина Ирина Валерьевна,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latin typeface="Monotype Corsiva" pitchFamily="66" charset="0"/>
                <a:cs typeface="Arial" charset="0"/>
              </a:rPr>
              <a:t>2018 г. </a:t>
            </a:r>
            <a:endParaRPr lang="ru-RU" sz="2400" b="1" i="1" dirty="0" smtClean="0">
              <a:latin typeface="Arial" charset="0"/>
              <a:cs typeface="Arial" charset="0"/>
            </a:endParaRPr>
          </a:p>
          <a:p>
            <a:pPr algn="ctr">
              <a:lnSpc>
                <a:spcPct val="114000"/>
              </a:lnSpc>
            </a:pPr>
            <a:endParaRPr lang="ru-RU" sz="2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Игры детей с божьими коровками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4" name="Содержимое 3" descr="C:\Users\User\Desktop\Новая папка\DSC0357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3362498" cy="2377440"/>
          </a:xfrm>
          <a:prstGeom prst="roundRect">
            <a:avLst/>
          </a:prstGeom>
          <a:noFill/>
          <a:ln w="38100">
            <a:solidFill>
              <a:srgbClr val="FF3F3F"/>
            </a:solidFill>
            <a:miter lim="800000"/>
            <a:headEnd/>
            <a:tailEnd/>
          </a:ln>
        </p:spPr>
      </p:pic>
      <p:pic>
        <p:nvPicPr>
          <p:cNvPr id="5" name="Рисунок 4" descr="C:\Users\User\Desktop\фото\DSC035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789040"/>
            <a:ext cx="3456384" cy="2376264"/>
          </a:xfrm>
          <a:prstGeom prst="roundRect">
            <a:avLst/>
          </a:prstGeom>
          <a:noFill/>
          <a:ln w="38100">
            <a:solidFill>
              <a:srgbClr val="FF3F3F"/>
            </a:solidFill>
            <a:miter lim="800000"/>
            <a:headEnd/>
            <a:tailEnd/>
          </a:ln>
        </p:spPr>
      </p:pic>
      <p:pic>
        <p:nvPicPr>
          <p:cNvPr id="6" name="Рисунок 5" descr="C:\Users\User\Desktop\Новая папка\DSC03575.JPG"/>
          <p:cNvPicPr/>
          <p:nvPr/>
        </p:nvPicPr>
        <p:blipFill>
          <a:blip r:embed="rId4" cstate="print"/>
          <a:srcRect l="13629" t="35257" r="16141"/>
          <a:stretch>
            <a:fillRect/>
          </a:stretch>
        </p:blipFill>
        <p:spPr bwMode="auto">
          <a:xfrm>
            <a:off x="4572000" y="1628800"/>
            <a:ext cx="3600400" cy="2304256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38437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Спасибо за внимание!!!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47302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642194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latin typeface="Monotype Corsiva" pitchFamily="66" charset="0"/>
              </a:rPr>
              <a:t>Цель</a:t>
            </a:r>
            <a:r>
              <a:rPr lang="ru-RU" sz="2400" b="1" dirty="0" smtClean="0">
                <a:latin typeface="Monotype Corsiva" pitchFamily="66" charset="0"/>
              </a:rPr>
              <a:t>: </a:t>
            </a:r>
            <a:r>
              <a:rPr lang="ru-RU" sz="2400" b="1" dirty="0">
                <a:latin typeface="Monotype Corsiva" pitchFamily="66" charset="0"/>
              </a:rPr>
              <a:t>расширить предметно - пространственную развивающую речевую среду путём </a:t>
            </a:r>
            <a:r>
              <a:rPr lang="ru-RU" sz="2400" b="1" dirty="0" smtClean="0">
                <a:latin typeface="Monotype Corsiva" pitchFamily="66" charset="0"/>
              </a:rPr>
              <a:t>создания дидактической  игры, </a:t>
            </a:r>
            <a:r>
              <a:rPr lang="ru-RU" sz="2400" b="1" dirty="0" smtClean="0">
                <a:latin typeface="Monotype Corsiva" pitchFamily="66" charset="0"/>
              </a:rPr>
              <a:t>помогающей </a:t>
            </a:r>
            <a:r>
              <a:rPr lang="ru-RU" sz="2400" b="1" dirty="0">
                <a:latin typeface="Monotype Corsiva" pitchFamily="66" charset="0"/>
              </a:rPr>
              <a:t>полноценному </a:t>
            </a:r>
            <a:r>
              <a:rPr lang="ru-RU" sz="2400" b="1" dirty="0" smtClean="0">
                <a:latin typeface="Monotype Corsiva" pitchFamily="66" charset="0"/>
              </a:rPr>
              <a:t> речевому развитию детей.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u="sng" dirty="0" smtClean="0">
                <a:latin typeface="Monotype Corsiva" pitchFamily="66" charset="0"/>
              </a:rPr>
              <a:t>Задачи:</a:t>
            </a:r>
          </a:p>
          <a:p>
            <a:pPr algn="ctr">
              <a:buNone/>
            </a:pPr>
            <a:endParaRPr lang="ru-RU" sz="2000" b="1" u="sng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Monotype Corsiva" pitchFamily="66" charset="0"/>
              </a:rPr>
              <a:t>-</a:t>
            </a:r>
            <a:r>
              <a:rPr lang="ru-RU" sz="2400" b="1" dirty="0" smtClean="0">
                <a:latin typeface="Monotype Corsiva" pitchFamily="66" charset="0"/>
              </a:rPr>
              <a:t>формировать умение использовать в речи правильное сочетание  прилагательных и существительных в роде, </a:t>
            </a:r>
            <a:r>
              <a:rPr lang="ru-RU" sz="2400" b="1" dirty="0" smtClean="0">
                <a:latin typeface="Monotype Corsiva" pitchFamily="66" charset="0"/>
              </a:rPr>
              <a:t>падеже;</a:t>
            </a:r>
            <a:endParaRPr lang="ru-RU" sz="2400" b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Monotype Corsiva" pitchFamily="66" charset="0"/>
              </a:rPr>
              <a:t>-учить обследовать предмет  выделяя цвет, форму, величину;</a:t>
            </a:r>
          </a:p>
          <a:p>
            <a:pPr lvl="0" algn="ctr">
              <a:buNone/>
            </a:pPr>
            <a:r>
              <a:rPr lang="ru-RU" sz="2400" b="1" dirty="0" smtClean="0">
                <a:latin typeface="Monotype Corsiva" pitchFamily="66" charset="0"/>
              </a:rPr>
              <a:t>-упражнять в умении устанавливать сходство и различие между </a:t>
            </a:r>
            <a:r>
              <a:rPr lang="ru-RU" sz="2400" b="1" dirty="0" smtClean="0">
                <a:latin typeface="Monotype Corsiva" pitchFamily="66" charset="0"/>
              </a:rPr>
              <a:t>предметами.</a:t>
            </a:r>
            <a:endParaRPr lang="ru-RU" sz="2400" b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Monotype Corsiva" pitchFamily="66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Изготовление божьей коровки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4" name="Содержимое 3" descr="C:\Users\User\Desktop\DSC0359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5544616" cy="3412976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Изготовление божьей коровки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4" name="Содержимое 3" descr="C:\Users\User\Desktop\Новая папка\DSC0358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2873293" cy="2337123"/>
          </a:xfrm>
          <a:prstGeom prst="roundRect">
            <a:avLst/>
          </a:prstGeom>
          <a:noFill/>
          <a:ln w="38100">
            <a:solidFill>
              <a:srgbClr val="FF3F3F"/>
            </a:solidFill>
            <a:miter lim="800000"/>
            <a:headEnd/>
            <a:tailEnd/>
          </a:ln>
        </p:spPr>
      </p:pic>
      <p:pic>
        <p:nvPicPr>
          <p:cNvPr id="5" name="Рисунок 4" descr="C:\Users\User\Desktop\Новая папка\DSC035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094484" cy="2232248"/>
          </a:xfrm>
          <a:prstGeom prst="roundRect">
            <a:avLst/>
          </a:prstGeom>
          <a:noFill/>
          <a:ln w="38100">
            <a:solidFill>
              <a:srgbClr val="FF3F3F"/>
            </a:solidFill>
            <a:miter lim="800000"/>
            <a:headEnd/>
            <a:tailEnd/>
          </a:ln>
        </p:spPr>
      </p:pic>
      <p:pic>
        <p:nvPicPr>
          <p:cNvPr id="6" name="Рисунок 5" descr="C:\Users\User\Desktop\Новая папка\DSC0358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284984"/>
            <a:ext cx="3528392" cy="2607940"/>
          </a:xfrm>
          <a:prstGeom prst="roundRect">
            <a:avLst/>
          </a:prstGeom>
          <a:noFill/>
          <a:ln w="38100">
            <a:solidFill>
              <a:srgbClr val="FF3F3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Изготовление божьей коровки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Содержимое 3" descr="C:\Users\User\Desktop\Новая папка\DSC0358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3744416" cy="2376264"/>
          </a:xfrm>
          <a:prstGeom prst="roundRect">
            <a:avLst/>
          </a:prstGeom>
          <a:noFill/>
          <a:ln w="38100">
            <a:solidFill>
              <a:srgbClr val="FF3F3F"/>
            </a:solidFill>
            <a:miter lim="800000"/>
            <a:headEnd/>
            <a:tailEnd/>
          </a:ln>
        </p:spPr>
      </p:pic>
      <p:pic>
        <p:nvPicPr>
          <p:cNvPr id="5" name="Рисунок 4" descr="C:\Users\User\Desktop\Новая папка\DSC035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240360" cy="2592288"/>
          </a:xfrm>
          <a:prstGeom prst="roundRect">
            <a:avLst/>
          </a:prstGeom>
          <a:noFill/>
          <a:ln w="38100">
            <a:solidFill>
              <a:srgbClr val="FF3F3F"/>
            </a:solidFill>
            <a:miter lim="800000"/>
            <a:headEnd/>
            <a:tailEnd/>
          </a:ln>
        </p:spPr>
      </p:pic>
      <p:pic>
        <p:nvPicPr>
          <p:cNvPr id="7" name="Рисунок 6" descr="C:\Users\User\Desktop\Новая папка\DSC0358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861048"/>
            <a:ext cx="3528392" cy="2448272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«Семейство божьих коровок»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1026" name="Picture 2" descr="C:\Users\User\Desktop\фото\DSC035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66782"/>
            <a:ext cx="5112568" cy="3834426"/>
          </a:xfrm>
          <a:prstGeom prst="roundRect">
            <a:avLst/>
          </a:prstGeom>
          <a:noFill/>
          <a:ln w="38100">
            <a:solidFill>
              <a:srgbClr val="FF3F3F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Игры детей с божьими коровками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4" name="Содержимое 3" descr="C:\Users\User\Desktop\фото\DSC0353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3960440" cy="3096344"/>
          </a:xfrm>
          <a:prstGeom prst="roundRect">
            <a:avLst/>
          </a:prstGeom>
          <a:noFill/>
          <a:ln w="38100">
            <a:solidFill>
              <a:srgbClr val="FF3F3F"/>
            </a:solidFill>
            <a:miter lim="800000"/>
            <a:headEnd/>
            <a:tailEnd/>
          </a:ln>
        </p:spPr>
      </p:pic>
      <p:pic>
        <p:nvPicPr>
          <p:cNvPr id="5" name="Рисунок 4" descr="C:\Users\User\Desktop\фото\DSC035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00808"/>
            <a:ext cx="3816424" cy="2952328"/>
          </a:xfrm>
          <a:prstGeom prst="roundRect">
            <a:avLst/>
          </a:prstGeom>
          <a:noFill/>
          <a:ln w="38100">
            <a:solidFill>
              <a:srgbClr val="FF3F3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Игры детей  с божьими коровками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4" name="Содержимое 3" descr="C:\Users\User\Desktop\фото\DSC035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4097428" cy="2880320"/>
          </a:xfrm>
          <a:prstGeom prst="roundRect">
            <a:avLst/>
          </a:prstGeom>
          <a:noFill/>
          <a:ln w="38100">
            <a:solidFill>
              <a:srgbClr val="FF3F3F"/>
            </a:solidFill>
            <a:miter lim="800000"/>
            <a:headEnd/>
            <a:tailEnd/>
          </a:ln>
        </p:spPr>
      </p:pic>
      <p:pic>
        <p:nvPicPr>
          <p:cNvPr id="5" name="Рисунок 4" descr="C:\Users\User\Desktop\фото\DSC035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12776"/>
            <a:ext cx="3884166" cy="2949129"/>
          </a:xfrm>
          <a:prstGeom prst="roundRect">
            <a:avLst/>
          </a:prstGeom>
          <a:noFill/>
          <a:ln w="38100">
            <a:solidFill>
              <a:srgbClr val="FF3F3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Игры детей с божьими коровками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4" name="Содержимое 3" descr="C:\Users\User\Desktop\Новая папка\DSC0356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024336" cy="2476872"/>
          </a:xfrm>
          <a:prstGeom prst="roundRect">
            <a:avLst/>
          </a:prstGeom>
          <a:noFill/>
          <a:ln w="38100">
            <a:solidFill>
              <a:srgbClr val="FF3F3F"/>
            </a:solidFill>
            <a:miter lim="800000"/>
            <a:headEnd/>
            <a:tailEnd/>
          </a:ln>
        </p:spPr>
      </p:pic>
      <p:pic>
        <p:nvPicPr>
          <p:cNvPr id="5" name="Рисунок 4" descr="C:\Users\User\Desktop\Новая папка\DSC035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3263900" cy="2447925"/>
          </a:xfrm>
          <a:prstGeom prst="roundRect">
            <a:avLst/>
          </a:prstGeom>
          <a:noFill/>
          <a:ln w="38100">
            <a:solidFill>
              <a:srgbClr val="FF3F3F"/>
            </a:solidFill>
            <a:miter lim="800000"/>
            <a:headEnd/>
            <a:tailEnd/>
          </a:ln>
        </p:spPr>
      </p:pic>
      <p:pic>
        <p:nvPicPr>
          <p:cNvPr id="7" name="Рисунок 6" descr="C:\Users\User\Desktop\Новая папка\DSC03572.JPG"/>
          <p:cNvPicPr/>
          <p:nvPr/>
        </p:nvPicPr>
        <p:blipFill>
          <a:blip r:embed="rId4" cstate="print"/>
          <a:srcRect l="4504" t="7333" r="6922"/>
          <a:stretch>
            <a:fillRect/>
          </a:stretch>
        </p:blipFill>
        <p:spPr bwMode="auto">
          <a:xfrm>
            <a:off x="2195736" y="3789040"/>
            <a:ext cx="3227834" cy="2431926"/>
          </a:xfrm>
          <a:prstGeom prst="roundRect">
            <a:avLst/>
          </a:prstGeom>
          <a:noFill/>
          <a:ln w="38100">
            <a:solidFill>
              <a:srgbClr val="FF3F3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130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Цель: расширить предметно - пространственную развивающую речевую среду путём создания дидактической  игры, помогающей полноценному  речевому развитию детей.</vt:lpstr>
      <vt:lpstr>Изготовление божьей коровки</vt:lpstr>
      <vt:lpstr>Изготовление божьей коровки</vt:lpstr>
      <vt:lpstr>Изготовление божьей коровки</vt:lpstr>
      <vt:lpstr>«Семейство божьих коровок»</vt:lpstr>
      <vt:lpstr>Игры детей с божьими коровками</vt:lpstr>
      <vt:lpstr>Игры детей  с божьими коровками</vt:lpstr>
      <vt:lpstr>Игры детей с божьими коровками</vt:lpstr>
      <vt:lpstr>Игры детей с божьими коровками</vt:lpstr>
      <vt:lpstr>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37</cp:revision>
  <dcterms:created xsi:type="dcterms:W3CDTF">2014-06-15T09:49:01Z</dcterms:created>
  <dcterms:modified xsi:type="dcterms:W3CDTF">2018-03-21T02:23:50Z</dcterms:modified>
</cp:coreProperties>
</file>