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4" r:id="rId4"/>
    <p:sldId id="263" r:id="rId5"/>
    <p:sldId id="257" r:id="rId6"/>
    <p:sldId id="265" r:id="rId7"/>
    <p:sldId id="266" r:id="rId8"/>
    <p:sldId id="267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61" r:id="rId18"/>
    <p:sldId id="26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491C-C515-4192-B1D4-E7E8F7C328BC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9F52-FF32-4DD6-ADD3-26AD4AB580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491C-C515-4192-B1D4-E7E8F7C328BC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9F52-FF32-4DD6-ADD3-26AD4AB580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491C-C515-4192-B1D4-E7E8F7C328BC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9F52-FF32-4DD6-ADD3-26AD4AB580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491C-C515-4192-B1D4-E7E8F7C328BC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9F52-FF32-4DD6-ADD3-26AD4AB580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491C-C515-4192-B1D4-E7E8F7C328BC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9F52-FF32-4DD6-ADD3-26AD4AB580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491C-C515-4192-B1D4-E7E8F7C328BC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9F52-FF32-4DD6-ADD3-26AD4AB580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491C-C515-4192-B1D4-E7E8F7C328BC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9F52-FF32-4DD6-ADD3-26AD4AB580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491C-C515-4192-B1D4-E7E8F7C328BC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9F52-FF32-4DD6-ADD3-26AD4AB580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491C-C515-4192-B1D4-E7E8F7C328BC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9F52-FF32-4DD6-ADD3-26AD4AB580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491C-C515-4192-B1D4-E7E8F7C328BC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9F52-FF32-4DD6-ADD3-26AD4AB580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491C-C515-4192-B1D4-E7E8F7C328BC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9F52-FF32-4DD6-ADD3-26AD4AB580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A491C-C515-4192-B1D4-E7E8F7C328BC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89F52-FF32-4DD6-ADD3-26AD4AB580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65639"/>
            <a:ext cx="93807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© Фокина Лидия Петровна </a:t>
            </a: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700668" y="692696"/>
            <a:ext cx="7742664" cy="4995847"/>
            <a:chOff x="1115616" y="618510"/>
            <a:chExt cx="7165477" cy="526285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618510"/>
              <a:ext cx="7165477" cy="33395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4000" b="1" i="1" u="sng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FF0000"/>
                  </a:solidFill>
                  <a:latin typeface="Monotype Corsiva" pitchFamily="66" charset="0"/>
                  <a:cs typeface="Arial" charset="0"/>
                </a:rPr>
                <a:t>Мастер Класс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4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FF0000"/>
                  </a:solidFill>
                  <a:latin typeface="Monotype Corsiva" pitchFamily="66" charset="0"/>
                  <a:cs typeface="Arial" charset="0"/>
                </a:rPr>
                <a:t>«Использование нестандартного оборудования в образовательной работе с детьми дошкольного возраста»</a:t>
              </a:r>
              <a:endParaRPr lang="ru-RU" sz="4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232672" y="4487191"/>
              <a:ext cx="5084703" cy="13941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dirty="0" smtClean="0">
                  <a:solidFill>
                    <a:srgbClr val="FF0000"/>
                  </a:solidFill>
                  <a:latin typeface="Monotype Corsiva" pitchFamily="66" charset="0"/>
                  <a:cs typeface="Arial" charset="0"/>
                </a:rPr>
                <a:t>Выполнила </a:t>
              </a:r>
              <a:r>
                <a:rPr lang="ru-RU" sz="2000" dirty="0">
                  <a:solidFill>
                    <a:srgbClr val="FF0000"/>
                  </a:solidFill>
                  <a:latin typeface="Monotype Corsiva" pitchFamily="66" charset="0"/>
                  <a:cs typeface="Arial" charset="0"/>
                </a:rPr>
                <a:t>: </a:t>
              </a:r>
              <a:r>
                <a:rPr lang="ru-RU" sz="2000" dirty="0" smtClean="0">
                  <a:solidFill>
                    <a:srgbClr val="FF0000"/>
                  </a:solidFill>
                  <a:latin typeface="Monotype Corsiva" pitchFamily="66" charset="0"/>
                  <a:cs typeface="Arial" charset="0"/>
                </a:rPr>
                <a:t>Репина Ирина Валерьевна, </a:t>
              </a:r>
              <a:endParaRPr lang="ru-RU" sz="2000" dirty="0">
                <a:solidFill>
                  <a:srgbClr val="FF0000"/>
                </a:solidFill>
                <a:latin typeface="Monotype Corsiva" pitchFamily="66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dirty="0" smtClean="0">
                  <a:solidFill>
                    <a:srgbClr val="FF0000"/>
                  </a:solidFill>
                  <a:latin typeface="Monotype Corsiva" pitchFamily="66" charset="0"/>
                  <a:cs typeface="Arial" charset="0"/>
                </a:rPr>
                <a:t>Воспитатель первой квалификационной категории</a:t>
              </a:r>
              <a:endParaRPr lang="ru-RU" sz="2000" dirty="0">
                <a:solidFill>
                  <a:srgbClr val="FF0000"/>
                </a:solidFill>
                <a:latin typeface="Monotype Corsiva" pitchFamily="66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dirty="0" smtClean="0">
                  <a:solidFill>
                    <a:srgbClr val="FF0000"/>
                  </a:solidFill>
                  <a:latin typeface="Monotype Corsiva" pitchFamily="66" charset="0"/>
                  <a:cs typeface="Arial" charset="0"/>
                </a:rPr>
                <a:t>МБДОУ  </a:t>
              </a:r>
              <a:r>
                <a:rPr lang="ru-RU" sz="2000" dirty="0" err="1" smtClean="0">
                  <a:solidFill>
                    <a:srgbClr val="FF0000"/>
                  </a:solidFill>
                  <a:latin typeface="Monotype Corsiva" pitchFamily="66" charset="0"/>
                  <a:cs typeface="Arial" charset="0"/>
                </a:rPr>
                <a:t>Чановский</a:t>
              </a:r>
              <a:r>
                <a:rPr lang="ru-RU" sz="2000" dirty="0" smtClean="0">
                  <a:solidFill>
                    <a:srgbClr val="FF0000"/>
                  </a:solidFill>
                  <a:latin typeface="Monotype Corsiva" pitchFamily="66" charset="0"/>
                  <a:cs typeface="Arial" charset="0"/>
                </a:rPr>
                <a:t> детский сад №5 </a:t>
              </a:r>
              <a:endParaRPr lang="ru-RU" sz="2000" dirty="0">
                <a:solidFill>
                  <a:srgbClr val="FF0000"/>
                </a:solidFill>
                <a:latin typeface="Monotype Corsiva" pitchFamily="66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dirty="0" smtClean="0">
                  <a:solidFill>
                    <a:srgbClr val="FF0000"/>
                  </a:solidFill>
                  <a:latin typeface="Monotype Corsiva" pitchFamily="66" charset="0"/>
                  <a:cs typeface="Arial" charset="0"/>
                </a:rPr>
                <a:t>2018 </a:t>
              </a:r>
              <a:r>
                <a:rPr lang="ru-RU" sz="2000" dirty="0" smtClean="0">
                  <a:solidFill>
                    <a:srgbClr val="FF0000"/>
                  </a:solidFill>
                  <a:latin typeface="Monotype Corsiva" pitchFamily="66" charset="0"/>
                  <a:cs typeface="Arial" charset="0"/>
                </a:rPr>
                <a:t>г. </a:t>
              </a:r>
              <a:endParaRPr lang="ru-RU" sz="2000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Работа\DSC030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628800"/>
            <a:ext cx="6336704" cy="4958011"/>
          </a:xfrm>
          <a:prstGeom prst="round2Diag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Работа\DSC030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556792"/>
            <a:ext cx="6264696" cy="5040560"/>
          </a:xfrm>
          <a:prstGeom prst="round2Diag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Работа\DSC030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700808"/>
            <a:ext cx="6264696" cy="4958011"/>
          </a:xfrm>
          <a:prstGeom prst="round2Diag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Работа\DSC030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700808"/>
            <a:ext cx="6264696" cy="4958011"/>
          </a:xfrm>
          <a:prstGeom prst="round2Diag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Работа\DSC030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412776"/>
            <a:ext cx="6264696" cy="5174035"/>
          </a:xfrm>
          <a:prstGeom prst="round2Diag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Работа\DSC030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412776"/>
            <a:ext cx="6336704" cy="5184576"/>
          </a:xfrm>
          <a:prstGeom prst="round2Diag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Работа\DSC030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412776"/>
            <a:ext cx="6336704" cy="5174035"/>
          </a:xfrm>
          <a:prstGeom prst="round2Diag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s://img-fotki.yandex.ru/get/16122/2839712.1e/0_14195c_7a238533_ori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836712"/>
            <a:ext cx="4608512" cy="52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Содержимое 5" descr="https://multiurok.ru/img/219380/image_57f5ebb98cff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484784"/>
            <a:ext cx="6408712" cy="5184576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800200"/>
          </a:xfrm>
        </p:spPr>
        <p:txBody>
          <a:bodyPr>
            <a:normAutofit/>
          </a:bodyPr>
          <a:lstStyle/>
          <a:p>
            <a:r>
              <a:rPr lang="ru-RU" sz="1800" u="sng" dirty="0" smtClean="0">
                <a:solidFill>
                  <a:srgbClr val="FF0000"/>
                </a:solidFill>
                <a:latin typeface="Monotype Corsiva" pitchFamily="66" charset="0"/>
              </a:rPr>
              <a:t>Цель:</a:t>
            </a:r>
            <a:r>
              <a:rPr lang="ru-RU" sz="1800" dirty="0" smtClean="0">
                <a:solidFill>
                  <a:srgbClr val="FF0000"/>
                </a:solidFill>
                <a:latin typeface="Monotype Corsiva" pitchFamily="66" charset="0"/>
              </a:rPr>
              <a:t> расширить предметно пространственную речевую развивающую среду путём создания нестандартного оборудования, помогающего полноценному развитию детей; стимулировать  и совершенствовать развитие умственных  способностей у детей посредством использования нестандартного оборудован</a:t>
            </a:r>
            <a:r>
              <a:rPr lang="ru-RU" sz="1800" dirty="0" smtClean="0">
                <a:solidFill>
                  <a:srgbClr val="FF0000"/>
                </a:solidFill>
              </a:rPr>
              <a:t>ия.</a:t>
            </a:r>
            <a:r>
              <a:rPr lang="ru-RU" sz="1400" dirty="0" smtClean="0">
                <a:solidFill>
                  <a:srgbClr val="FF0000"/>
                </a:solidFill>
              </a:rPr>
              <a:t/>
            </a:r>
            <a:br>
              <a:rPr lang="ru-RU" sz="1400" dirty="0" smtClean="0">
                <a:solidFill>
                  <a:srgbClr val="FF0000"/>
                </a:solidFill>
              </a:rPr>
            </a:b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ru-RU" sz="1800" u="sng" dirty="0" smtClean="0">
                <a:solidFill>
                  <a:srgbClr val="FF0000"/>
                </a:solidFill>
                <a:latin typeface="Monotype Corsiva" pitchFamily="66" charset="0"/>
              </a:rPr>
              <a:t>Задачи:</a:t>
            </a:r>
          </a:p>
          <a:p>
            <a:pPr lvl="0" algn="ctr"/>
            <a:r>
              <a:rPr lang="ru-RU" sz="1800" dirty="0" smtClean="0">
                <a:solidFill>
                  <a:srgbClr val="FF0000"/>
                </a:solidFill>
                <a:latin typeface="Monotype Corsiva" pitchFamily="66" charset="0"/>
              </a:rPr>
              <a:t>обогащать знания о мире предметов и их многофункциональности;</a:t>
            </a:r>
          </a:p>
          <a:p>
            <a:pPr lvl="0" algn="ctr"/>
            <a:r>
              <a:rPr lang="ru-RU" sz="1800" dirty="0" smtClean="0">
                <a:solidFill>
                  <a:srgbClr val="FF0000"/>
                </a:solidFill>
                <a:latin typeface="Monotype Corsiva" pitchFamily="66" charset="0"/>
              </a:rPr>
              <a:t>создавать условия для проявления максимума самостоятельности, инициативы, волевых усилий;</a:t>
            </a:r>
          </a:p>
          <a:p>
            <a:pPr lvl="0" algn="ctr"/>
            <a:r>
              <a:rPr lang="ru-RU" sz="1800" dirty="0" smtClean="0">
                <a:solidFill>
                  <a:srgbClr val="FF0000"/>
                </a:solidFill>
                <a:latin typeface="Monotype Corsiva" pitchFamily="66" charset="0"/>
              </a:rPr>
              <a:t>приучать применять предметы игрового нестандартного оборудования в самостоятельной деятельности;</a:t>
            </a:r>
          </a:p>
          <a:p>
            <a:pPr lvl="0" algn="ctr"/>
            <a:r>
              <a:rPr lang="ru-RU" sz="1800" dirty="0" smtClean="0">
                <a:solidFill>
                  <a:srgbClr val="FF0000"/>
                </a:solidFill>
                <a:latin typeface="Monotype Corsiva" pitchFamily="66" charset="0"/>
              </a:rPr>
              <a:t>пробуждать интерес к  играм, занятиям, расширять круг представлений о разнообразных видах упражнений, их значении.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FF0000"/>
                </a:solidFill>
                <a:latin typeface="Monotype Corsiva" pitchFamily="66" charset="0"/>
              </a:rPr>
              <a:t> </a:t>
            </a: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Чем заняты современные родители и дети</a:t>
            </a:r>
            <a:endParaRPr lang="ru-RU" sz="3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</a:t>
            </a:r>
            <a:endParaRPr lang="ru-RU" dirty="0"/>
          </a:p>
        </p:txBody>
      </p:sp>
      <p:pic>
        <p:nvPicPr>
          <p:cNvPr id="7" name="Рисунок 6" descr="http://board.salle.com.ua/i/2262/22623/379225_20140911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149080"/>
            <a:ext cx="3528392" cy="2448272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s6.hostingkartinok.com/uploads/images/2014/04/d7970b61ecd2e6193aca180f96454c7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060848"/>
            <a:ext cx="3392413" cy="2520280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v-kurse.ru/upload/iblock/1ef/1ef3dc022d7e9a72ea30463fbf06bcb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628800"/>
            <a:ext cx="3581400" cy="2232248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Реальные примеры жизни</a:t>
            </a:r>
            <a:endParaRPr lang="ru-RU" sz="4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http://img2.ntv.ru/home/news/20140915/kasha_vs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933056"/>
            <a:ext cx="3888432" cy="2697163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uznaiki.ru/content/uploads/2015/08/samo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268760"/>
            <a:ext cx="4132312" cy="2592288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93610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>Игры с  математическим планшетом</a:t>
            </a:r>
            <a:endParaRPr lang="ru-RU" sz="3200" b="1" dirty="0">
              <a:ln w="3175">
                <a:solidFill>
                  <a:schemeClr val="bg1"/>
                </a:solidFill>
              </a:ln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7920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4" name="Группа 1"/>
          <p:cNvGrpSpPr>
            <a:grpSpLocks/>
          </p:cNvGrpSpPr>
          <p:nvPr/>
        </p:nvGrpSpPr>
        <p:grpSpPr bwMode="auto">
          <a:xfrm>
            <a:off x="1214414" y="1916832"/>
            <a:ext cx="6715172" cy="4248472"/>
            <a:chOff x="607288" y="-815360"/>
            <a:chExt cx="7925152" cy="522759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0"/>
              <a:ext cx="7925152" cy="4860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885680"/>
              <a:ext cx="6491880" cy="526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cs typeface="Arial" charset="0"/>
              </a:endParaRPr>
            </a:p>
          </p:txBody>
        </p:sp>
      </p:grpSp>
      <p:pic>
        <p:nvPicPr>
          <p:cNvPr id="7" name="Рисунок 6" descr="F:\DCIM\101MSDCF\DSC028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12776"/>
            <a:ext cx="3285108" cy="2376264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:\DCIM\101MSDCF\DSC028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700808"/>
            <a:ext cx="3429000" cy="2571750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F:\DCIM\101MSDCF\DSC0280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3861048"/>
            <a:ext cx="3528392" cy="2557264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>             Игры с  математическим планшетом</a:t>
            </a:r>
            <a:endParaRPr lang="ru-RU" sz="3200" dirty="0"/>
          </a:p>
        </p:txBody>
      </p:sp>
      <p:pic>
        <p:nvPicPr>
          <p:cNvPr id="8" name="Содержимое 7" descr="C:\Users\user\Desktop\DSC03005.JPG"/>
          <p:cNvPicPr>
            <a:picLocks noGrp="1"/>
          </p:cNvPicPr>
          <p:nvPr>
            <p:ph idx="1"/>
          </p:nvPr>
        </p:nvPicPr>
        <p:blipFill>
          <a:blip r:embed="rId2" cstate="print"/>
          <a:srcRect l="9621" b="17094"/>
          <a:stretch>
            <a:fillRect/>
          </a:stretch>
        </p:blipFill>
        <p:spPr bwMode="auto">
          <a:xfrm>
            <a:off x="1475656" y="1412776"/>
            <a:ext cx="3600400" cy="2520280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esktop\DSC03009.JPG"/>
          <p:cNvPicPr/>
          <p:nvPr/>
        </p:nvPicPr>
        <p:blipFill>
          <a:blip r:embed="rId3" cstate="print"/>
          <a:srcRect l="7215" t="15385" r="449" b="10256"/>
          <a:stretch>
            <a:fillRect/>
          </a:stretch>
        </p:blipFill>
        <p:spPr bwMode="auto">
          <a:xfrm>
            <a:off x="5004048" y="1988840"/>
            <a:ext cx="3600400" cy="2304256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DCIM\101MSDCF\DSC0301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4077072"/>
            <a:ext cx="3744416" cy="2592288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Практическая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часть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" name="Picture 2" descr="C:\Users\user\Desktop\Работа\DSC030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628800"/>
            <a:ext cx="6418660" cy="4958011"/>
          </a:xfrm>
          <a:prstGeom prst="round2Diag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Picture 2" descr="C:\Users\user\Desktop\Работа\DSC030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700808"/>
            <a:ext cx="6264696" cy="4886003"/>
          </a:xfrm>
          <a:prstGeom prst="round2Diag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Работа\DSC030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556792"/>
            <a:ext cx="6336704" cy="4958011"/>
          </a:xfrm>
          <a:prstGeom prst="round2Diag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923C"/>
      </a:hlink>
      <a:folHlink>
        <a:srgbClr val="76923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137</Words>
  <Application>Microsoft Office PowerPoint</Application>
  <PresentationFormat>Экран (4:3)</PresentationFormat>
  <Paragraphs>20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Цель: расширить предметно пространственную речевую развивающую среду путём создания нестандартного оборудования, помогающего полноценному развитию детей; стимулировать  и совершенствовать развитие умственных  способностей у детей посредством использования нестандартного оборудования. </vt:lpstr>
      <vt:lpstr>Чем заняты современные родители и дети</vt:lpstr>
      <vt:lpstr>Реальные примеры жизни</vt:lpstr>
      <vt:lpstr>Игры с  математическим планшетом</vt:lpstr>
      <vt:lpstr>             Игры с  математическим планшетом</vt:lpstr>
      <vt:lpstr>Практическая часть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Цветы</dc:title>
  <dc:creator>Фокина Лидия Петровна</dc:creator>
  <cp:keywords>Шаблон презентации</cp:keywords>
  <cp:lastModifiedBy>Пользователь</cp:lastModifiedBy>
  <cp:revision>40</cp:revision>
  <dcterms:created xsi:type="dcterms:W3CDTF">2015-07-10T16:53:21Z</dcterms:created>
  <dcterms:modified xsi:type="dcterms:W3CDTF">2021-01-22T13:47:05Z</dcterms:modified>
</cp:coreProperties>
</file>